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58" r:id="rId4"/>
    <p:sldId id="283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291" r:id="rId14"/>
    <p:sldId id="292" r:id="rId15"/>
  </p:sldIdLst>
  <p:sldSz cx="9601200" cy="12801600" type="A3"/>
  <p:notesSz cx="7104063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4C8E"/>
    <a:srgbClr val="012F4F"/>
    <a:srgbClr val="F89834"/>
    <a:srgbClr val="017DC5"/>
    <a:srgbClr val="7AC48F"/>
    <a:srgbClr val="EFA95E"/>
    <a:srgbClr val="0071B8"/>
    <a:srgbClr val="005CA9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45" d="100"/>
          <a:sy n="45" d="100"/>
        </p:scale>
        <p:origin x="2388" y="96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36AC47A-1CD4-4924-B944-F2FD72AA27C9}" type="datetimeFigureOut">
              <a:rPr lang="pt-BR" smtClean="0"/>
              <a:t>30/01/2025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57425" y="1279525"/>
            <a:ext cx="2589213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0919BF3-C6B2-428E-84D3-B8D1896F10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206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00150" y="2095078"/>
            <a:ext cx="7200900" cy="4456853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FB0E-FE31-4F4E-87C4-7AF7BFAD2BD7}" type="datetime1">
              <a:rPr lang="de-DE" smtClean="0"/>
              <a:t>30.01.2025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F8AF4-BED0-4791-B83E-868CAF2A7AFC}" type="datetime1">
              <a:rPr lang="de-DE" smtClean="0"/>
              <a:t>30.01.2025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86D8D-7462-4A51-9667-8F79568F5EB4}" type="datetime1">
              <a:rPr lang="de-DE" smtClean="0"/>
              <a:t>30.01.2025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F3E22-AE53-4998-BBC5-3DDD3CE3C083}" type="datetime1">
              <a:rPr lang="de-DE" smtClean="0"/>
              <a:t>30.01.2025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5082" y="3191512"/>
            <a:ext cx="8281035" cy="5325109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55082" y="8566999"/>
            <a:ext cx="8281035" cy="28003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82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82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C9F8A-2CF0-4303-9F76-FDB4ABC9243F}" type="datetime1">
              <a:rPr lang="de-DE" smtClean="0"/>
              <a:t>30.01.2025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EF87A-E6B7-48A9-8730-BB3D1030FB07}" type="datetime1">
              <a:rPr lang="de-DE" smtClean="0"/>
              <a:t>30.01.2025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3" y="681568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860607" y="3138171"/>
            <a:ext cx="4081761" cy="153796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860607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C275-E4D2-42DD-BA6E-8AF938C19B45}" type="datetime1">
              <a:rPr lang="de-DE" smtClean="0"/>
              <a:t>30.01.2025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DCB0-97EA-4384-A823-FDB0AFEF9E4D}" type="datetime1">
              <a:rPr lang="de-DE" smtClean="0"/>
              <a:t>30.01.2025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48A90-18B0-4D38-8EC5-999932F65D2F}" type="datetime1">
              <a:rPr lang="de-DE" smtClean="0"/>
              <a:t>30.01.2025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081760" y="1843194"/>
            <a:ext cx="4860608" cy="9097433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16342-C919-470E-A02F-1AA3F45039A3}" type="datetime1">
              <a:rPr lang="de-DE" smtClean="0"/>
              <a:t>30.01.2025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81760" y="1843194"/>
            <a:ext cx="4860608" cy="9097433"/>
          </a:xfrm>
        </p:spPr>
        <p:txBody>
          <a:bodyPr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92798-04DD-4E62-98EA-FD66839D1FBB}" type="datetime1">
              <a:rPr lang="de-DE" smtClean="0"/>
              <a:t>30.01.2025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60083" y="681568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60083" y="11865187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49CD97-4EFE-4D69-A333-FE4B9F70394F}" type="datetime1">
              <a:rPr lang="de-DE" smtClean="0"/>
              <a:t>30.01.2025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80398" y="11865187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780848" y="11865187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slide" Target="slide1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_BW673yMVU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6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5" Type="http://schemas.openxmlformats.org/officeDocument/2006/relationships/slide" Target="slide1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CD0CDAE6-34DD-F465-BCB5-B8C4E99CD1DD}"/>
              </a:ext>
            </a:extLst>
          </p:cNvPr>
          <p:cNvSpPr/>
          <p:nvPr/>
        </p:nvSpPr>
        <p:spPr>
          <a:xfrm>
            <a:off x="0" y="-42959"/>
            <a:ext cx="9579720" cy="12844558"/>
          </a:xfrm>
          <a:prstGeom prst="rect">
            <a:avLst/>
          </a:prstGeom>
          <a:solidFill>
            <a:srgbClr val="0071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535C1F9-012F-F898-24F2-A30171C05CC7}"/>
              </a:ext>
            </a:extLst>
          </p:cNvPr>
          <p:cNvSpPr txBox="1"/>
          <p:nvPr/>
        </p:nvSpPr>
        <p:spPr>
          <a:xfrm>
            <a:off x="1052479" y="0"/>
            <a:ext cx="751736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6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54000">
                      <a:schemeClr val="bg1">
                        <a:lumMod val="65000"/>
                      </a:schemeClr>
                    </a:gs>
                    <a:gs pos="87000">
                      <a:schemeClr val="bg1">
                        <a:lumMod val="85000"/>
                      </a:schemeClr>
                    </a:gs>
                  </a:gsLst>
                  <a:lin ang="5400000"/>
                </a:gradFill>
                <a:latin typeface="CAIXA Std SemiBold" panose="020B0703020204030204" pitchFamily="34" charset="0"/>
                <a:ea typeface="Calibri"/>
                <a:cs typeface="Calibri"/>
              </a:rPr>
              <a:t>Internet Banking </a:t>
            </a:r>
            <a:r>
              <a:rPr lang="pt-BR" sz="6600" dirty="0">
                <a:solidFill>
                  <a:srgbClr val="EFA95E"/>
                </a:solidFill>
                <a:effectLst>
                  <a:glow rad="127000">
                    <a:srgbClr val="F9F5A9"/>
                  </a:glow>
                </a:effectLst>
                <a:latin typeface="Rockwell"/>
                <a:ea typeface="Calibri"/>
                <a:cs typeface="Calibri"/>
              </a:rPr>
              <a:t>CAIXA </a:t>
            </a:r>
            <a:r>
              <a:rPr lang="pt-BR" sz="6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41000">
                      <a:schemeClr val="bg1">
                        <a:lumMod val="65000"/>
                      </a:schemeClr>
                    </a:gs>
                    <a:gs pos="87000">
                      <a:schemeClr val="bg1">
                        <a:lumMod val="75000"/>
                      </a:schemeClr>
                    </a:gs>
                  </a:gsLst>
                  <a:lin ang="5400000"/>
                </a:gradFill>
                <a:latin typeface="CAIXA Std SemiBold" panose="020B0703020204030204" pitchFamily="34" charset="0"/>
                <a:ea typeface="Calibri"/>
                <a:cs typeface="Calibri"/>
              </a:rPr>
              <a:t>e</a:t>
            </a:r>
            <a:r>
              <a:rPr lang="pt-BR" sz="6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41000">
                      <a:schemeClr val="bg1">
                        <a:lumMod val="65000"/>
                      </a:schemeClr>
                    </a:gs>
                    <a:gs pos="87000">
                      <a:schemeClr val="bg1">
                        <a:lumMod val="75000"/>
                      </a:schemeClr>
                    </a:gs>
                  </a:gsLst>
                  <a:lin ang="5400000"/>
                </a:gradFill>
                <a:latin typeface="Rockwell"/>
                <a:ea typeface="Calibri"/>
                <a:cs typeface="Calibri"/>
              </a:rPr>
              <a:t> IA</a:t>
            </a:r>
            <a:endParaRPr lang="pt-BR" sz="66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41000">
                    <a:schemeClr val="bg1">
                      <a:lumMod val="65000"/>
                    </a:schemeClr>
                  </a:gs>
                  <a:gs pos="87000">
                    <a:schemeClr val="bg1">
                      <a:lumMod val="75000"/>
                    </a:schemeClr>
                  </a:gs>
                </a:gsLst>
                <a:lin ang="5400000"/>
              </a:gradFill>
              <a:effectLst>
                <a:glow rad="101600">
                  <a:schemeClr val="bg1"/>
                </a:glow>
              </a:effectLst>
              <a:latin typeface="Rockwell"/>
              <a:ea typeface="Calibri"/>
              <a:cs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AFD4E9A-A0C1-EA91-C46C-F09DB6575D64}"/>
              </a:ext>
            </a:extLst>
          </p:cNvPr>
          <p:cNvSpPr txBox="1"/>
          <p:nvPr/>
        </p:nvSpPr>
        <p:spPr>
          <a:xfrm>
            <a:off x="544774" y="11089759"/>
            <a:ext cx="8511651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6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9000">
                      <a:schemeClr val="bg1">
                        <a:lumMod val="65000"/>
                      </a:schemeClr>
                    </a:gs>
                    <a:gs pos="87000">
                      <a:schemeClr val="bg1">
                        <a:lumMod val="75000"/>
                      </a:schemeClr>
                    </a:gs>
                  </a:gsLst>
                  <a:lin ang="5400000"/>
                </a:gradFill>
                <a:latin typeface="CAIXA Std SemiBold" panose="020B0703020204030204" pitchFamily="34" charset="0"/>
                <a:ea typeface="Calibri"/>
                <a:cs typeface="Calibri"/>
              </a:rPr>
              <a:t>Acesso Sem Barreiras</a:t>
            </a:r>
          </a:p>
        </p:txBody>
      </p:sp>
      <p:pic>
        <p:nvPicPr>
          <p:cNvPr id="3" name="Imagem 2" descr="Pessoa sentada com celular na mão&#10;&#10;Descrição gerada automaticamente com confiança média">
            <a:extLst>
              <a:ext uri="{FF2B5EF4-FFF2-40B4-BE49-F238E27FC236}">
                <a16:creationId xmlns:a16="http://schemas.microsoft.com/office/drawing/2014/main" id="{E00D4DD9-F1BF-B2EE-D329-259D9B0FC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70" y="2041450"/>
            <a:ext cx="8784705" cy="878470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2FF81A83-8C09-CB87-1358-D282FE48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0" t="32561" r="7786" b="37075"/>
          <a:stretch/>
        </p:blipFill>
        <p:spPr>
          <a:xfrm>
            <a:off x="1718441" y="1007338"/>
            <a:ext cx="3647678" cy="92557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8300A56-845F-FEE6-BAE4-9147E3226DF5}"/>
              </a:ext>
            </a:extLst>
          </p:cNvPr>
          <p:cNvSpPr/>
          <p:nvPr/>
        </p:nvSpPr>
        <p:spPr>
          <a:xfrm>
            <a:off x="3657600" y="12328497"/>
            <a:ext cx="2268494" cy="377687"/>
          </a:xfrm>
          <a:prstGeom prst="roundRect">
            <a:avLst>
              <a:gd name="adj" fmla="val 43488"/>
            </a:avLst>
          </a:prstGeom>
          <a:solidFill>
            <a:srgbClr val="012F4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F6CE8AE-3AB6-6034-B610-955BBBE834D5}"/>
              </a:ext>
            </a:extLst>
          </p:cNvPr>
          <p:cNvSpPr txBox="1"/>
          <p:nvPr/>
        </p:nvSpPr>
        <p:spPr>
          <a:xfrm>
            <a:off x="3696224" y="12291018"/>
            <a:ext cx="22298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Impact" panose="020B0806030902050204" pitchFamily="34" charset="0"/>
                <a:ea typeface="Calibri"/>
                <a:cs typeface="Calibri"/>
              </a:rPr>
              <a:t>Leonel</a:t>
            </a:r>
            <a:r>
              <a:rPr lang="pt-BR" sz="2400" dirty="0">
                <a:solidFill>
                  <a:srgbClr val="F89834"/>
                </a:solidFill>
                <a:effectLst>
                  <a:glow>
                    <a:schemeClr val="bg1">
                      <a:alpha val="68000"/>
                    </a:schemeClr>
                  </a:glow>
                </a:effectLst>
                <a:latin typeface="Impact" panose="020B0806030902050204" pitchFamily="34" charset="0"/>
                <a:ea typeface="Calibri"/>
                <a:cs typeface="Calibri"/>
              </a:rPr>
              <a:t> </a:t>
            </a:r>
            <a:r>
              <a:rPr lang="pt-BR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Impact" panose="020B0806030902050204" pitchFamily="34" charset="0"/>
                <a:ea typeface="Calibri"/>
                <a:cs typeface="Calibri"/>
              </a:rPr>
              <a:t>Nogueira</a:t>
            </a:r>
            <a:endParaRPr lang="pt-BR" sz="2400" dirty="0">
              <a:solidFill>
                <a:srgbClr val="F89834"/>
              </a:solidFill>
              <a:effectLst>
                <a:glow>
                  <a:schemeClr val="bg1">
                    <a:alpha val="68000"/>
                  </a:schemeClr>
                </a:glow>
              </a:effectLst>
              <a:latin typeface="Impact" panose="020B0806030902050204" pitchFamily="34" charset="0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96F81-C3D1-D1D7-7EDE-8DE3B6AFF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&#10;&#10;Descrição gerada automaticamente">
            <a:extLst>
              <a:ext uri="{FF2B5EF4-FFF2-40B4-BE49-F238E27FC236}">
                <a16:creationId xmlns:a16="http://schemas.microsoft.com/office/drawing/2014/main" id="{45039A3A-8E37-098A-1291-E51610F76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27804" y="10907611"/>
            <a:ext cx="5176026" cy="402818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462AD484-D2C8-0DC5-01E0-7CA607376ACA}"/>
              </a:ext>
            </a:extLst>
          </p:cNvPr>
          <p:cNvSpPr/>
          <p:nvPr/>
        </p:nvSpPr>
        <p:spPr>
          <a:xfrm>
            <a:off x="-48126" y="382772"/>
            <a:ext cx="9649326" cy="1360323"/>
          </a:xfrm>
          <a:prstGeom prst="rect">
            <a:avLst/>
          </a:prstGeom>
          <a:solidFill>
            <a:srgbClr val="004C8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A0803B9-3A22-2E6A-2F69-E498EDD16ECE}"/>
              </a:ext>
            </a:extLst>
          </p:cNvPr>
          <p:cNvSpPr txBox="1"/>
          <p:nvPr/>
        </p:nvSpPr>
        <p:spPr>
          <a:xfrm>
            <a:off x="947155" y="3047393"/>
            <a:ext cx="7970818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Acessibilidade: Pessoas com dificuldades motoras ou visuais podem realizar operações sem dificuldades.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Facilidade de uso: Não é preciso entender de tecnologia para acessar informações financeiras.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Segurança: Com tecnologias como reconhecimento de voz, o app pode garantir que apenas o titular da conta acesse seus dados.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Eficiência: O assistente virtual pode reduzir o tempo gasto em tarefas bancárias, automatizando consultas e operações comuns.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68B4C165-0076-3E18-8F32-E098E6C3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10</a:t>
            </a:fld>
            <a:endParaRPr lang="de-DE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95E3ACF-DE70-33E9-23C9-5D1B34B94246}"/>
              </a:ext>
            </a:extLst>
          </p:cNvPr>
          <p:cNvSpPr txBox="1"/>
          <p:nvPr/>
        </p:nvSpPr>
        <p:spPr>
          <a:xfrm>
            <a:off x="1173959" y="1983396"/>
            <a:ext cx="36626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u="sng" dirty="0">
                <a:latin typeface="Rockwell"/>
                <a:ea typeface="Calibri"/>
                <a:cs typeface="Calibri"/>
              </a:rPr>
              <a:t>Sem Complicação</a:t>
            </a:r>
          </a:p>
        </p:txBody>
      </p:sp>
      <p:pic>
        <p:nvPicPr>
          <p:cNvPr id="7" name="Imagem 6" descr="Forma, Ícone&#10;&#10;Descrição gerada automaticamente">
            <a:extLst>
              <a:ext uri="{FF2B5EF4-FFF2-40B4-BE49-F238E27FC236}">
                <a16:creationId xmlns:a16="http://schemas.microsoft.com/office/drawing/2014/main" id="{6D28976E-AFC3-8972-EE83-1D26595DED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29180" y="-421146"/>
            <a:ext cx="3362108" cy="2616525"/>
          </a:xfrm>
          <a:prstGeom prst="rect">
            <a:avLst/>
          </a:prstGeom>
        </p:spPr>
      </p:pic>
      <p:pic>
        <p:nvPicPr>
          <p:cNvPr id="14" name="Imagem 1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4D541BA-5C21-486F-CB1E-B2DAA29D6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3"/>
          <a:stretch/>
        </p:blipFill>
        <p:spPr>
          <a:xfrm>
            <a:off x="4529388" y="7893522"/>
            <a:ext cx="4186916" cy="440183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endPos="0" dir="5400000" sy="-100000" algn="bl" rotWithShape="0"/>
          </a:effectLst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6C6677F6-2E89-2576-71B0-E8F37DE949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790" y="8552377"/>
            <a:ext cx="2247619" cy="306031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8" name="Imagem 7" descr="Forma&#10;&#10;Descrição gerada automaticamente">
            <a:extLst>
              <a:ext uri="{FF2B5EF4-FFF2-40B4-BE49-F238E27FC236}">
                <a16:creationId xmlns:a16="http://schemas.microsoft.com/office/drawing/2014/main" id="{49E025E1-03DF-6647-5812-628385128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519" y="-2261378"/>
            <a:ext cx="5176026" cy="402818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51D9809-FD24-67FD-6AD7-30BFB80E713D}"/>
              </a:ext>
            </a:extLst>
          </p:cNvPr>
          <p:cNvSpPr txBox="1"/>
          <p:nvPr/>
        </p:nvSpPr>
        <p:spPr>
          <a:xfrm>
            <a:off x="1918234" y="506248"/>
            <a:ext cx="6028660" cy="120032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effectLst>
                  <a:glow rad="50800">
                    <a:schemeClr val="bg1">
                      <a:alpha val="28000"/>
                    </a:schemeClr>
                  </a:glow>
                </a:effectLst>
                <a:latin typeface="CAIXA Std SemiBold" panose="020B0703020204030204" pitchFamily="34" charset="0"/>
                <a:ea typeface="Calibri"/>
                <a:cs typeface="Calibri"/>
              </a:rPr>
              <a:t>BENEFÍCIOS DA IA NO INTERNET BANKING</a:t>
            </a:r>
            <a:endParaRPr lang="pt-BR" sz="3600" dirty="0">
              <a:solidFill>
                <a:schemeClr val="bg1"/>
              </a:solidFill>
              <a:effectLst>
                <a:glow rad="50800">
                  <a:schemeClr val="bg1">
                    <a:alpha val="28000"/>
                  </a:schemeClr>
                </a:glow>
              </a:effectLst>
              <a:latin typeface="CAIXA Std SemiBold" panose="020B0703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87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BC337-45F1-1A7F-C737-102DC34AE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DDBC621-B765-DC8D-5B5F-97B35F6D7613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gradFill flip="none" rotWithShape="1">
            <a:gsLst>
              <a:gs pos="0">
                <a:srgbClr val="7AC48F"/>
              </a:gs>
              <a:gs pos="33000">
                <a:schemeClr val="accent1">
                  <a:lumMod val="45000"/>
                  <a:lumOff val="55000"/>
                </a:schemeClr>
              </a:gs>
              <a:gs pos="67000">
                <a:srgbClr val="017DC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Forma&#10;&#10;Descrição gerada automaticamente">
            <a:extLst>
              <a:ext uri="{FF2B5EF4-FFF2-40B4-BE49-F238E27FC236}">
                <a16:creationId xmlns:a16="http://schemas.microsoft.com/office/drawing/2014/main" id="{B26CE57D-80A5-2680-FB8F-23D644F6B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519" y="-2261378"/>
            <a:ext cx="5176026" cy="40281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F7EAD7E-D182-957A-47C5-D016AB71B41E}"/>
              </a:ext>
            </a:extLst>
          </p:cNvPr>
          <p:cNvSpPr txBox="1"/>
          <p:nvPr/>
        </p:nvSpPr>
        <p:spPr>
          <a:xfrm>
            <a:off x="566277" y="7082698"/>
            <a:ext cx="8518358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b="1" dirty="0">
                <a:effectLst>
                  <a:glow rad="50800">
                    <a:schemeClr val="bg1">
                      <a:alpha val="28000"/>
                    </a:schemeClr>
                  </a:glow>
                </a:effectLst>
                <a:latin typeface="CAIXA Std SemiBold" panose="020B0703020204030204" pitchFamily="34" charset="0"/>
                <a:ea typeface="Calibri"/>
                <a:cs typeface="Calibri"/>
              </a:rPr>
              <a:t>IMPLEMENTANDO A IA COM MICROSOFT COPILOT STUDIO</a:t>
            </a:r>
            <a:endParaRPr lang="pt-BR" sz="5000" dirty="0">
              <a:effectLst>
                <a:glow rad="50800">
                  <a:schemeClr val="bg1">
                    <a:alpha val="28000"/>
                  </a:schemeClr>
                </a:glow>
              </a:effectLst>
              <a:latin typeface="CAIXA Std SemiBold" panose="020B0703020204030204" pitchFamily="34" charset="0"/>
            </a:endParaRPr>
          </a:p>
        </p:txBody>
      </p: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F934AC69-C1C8-4736-BC0A-C1E33B5A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11</a:t>
            </a:fld>
            <a:endParaRPr lang="de-DE"/>
          </a:p>
        </p:txBody>
      </p:sp>
      <p:pic>
        <p:nvPicPr>
          <p:cNvPr id="13" name="Imagem 12" descr="Forma, Ícone&#10;&#10;Descrição gerada automaticamente">
            <a:extLst>
              <a:ext uri="{FF2B5EF4-FFF2-40B4-BE49-F238E27FC236}">
                <a16:creationId xmlns:a16="http://schemas.microsoft.com/office/drawing/2014/main" id="{73073F26-03FC-2D95-885B-3FB72EDC1F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29180" y="-421146"/>
            <a:ext cx="3362108" cy="2616525"/>
          </a:xfrm>
          <a:prstGeom prst="rect">
            <a:avLst/>
          </a:prstGeom>
        </p:spPr>
      </p:pic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11D8E9F-EA70-AC4B-4CF4-44C51EBA1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" y="681091"/>
            <a:ext cx="7435516" cy="5559891"/>
          </a:xfrm>
          <a:prstGeom prst="rect">
            <a:avLst/>
          </a:prstGeom>
          <a:effectLst>
            <a:outerShdw blurRad="50800" dist="520700" dir="8100000" algn="ctr" rotWithShape="0">
              <a:schemeClr val="tx1">
                <a:alpha val="40000"/>
              </a:schemeClr>
            </a:outerShdw>
          </a:effectLst>
        </p:spPr>
      </p:pic>
      <p:sp>
        <p:nvSpPr>
          <p:cNvPr id="3" name="Botão de Ação: Avançar ou Próximo 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CBA035E1-59D8-981C-D471-873B48FFCBF6}"/>
              </a:ext>
            </a:extLst>
          </p:cNvPr>
          <p:cNvSpPr/>
          <p:nvPr/>
        </p:nvSpPr>
        <p:spPr>
          <a:xfrm>
            <a:off x="7634177" y="2254102"/>
            <a:ext cx="637953" cy="616689"/>
          </a:xfrm>
          <a:prstGeom prst="actionButtonForwardNext">
            <a:avLst/>
          </a:prstGeom>
          <a:solidFill>
            <a:srgbClr val="F898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Botão de Ação: Avançar ou Próximo 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097CDC96-8FDF-EA48-C9EC-54CCB9B1AA3F}"/>
              </a:ext>
            </a:extLst>
          </p:cNvPr>
          <p:cNvSpPr/>
          <p:nvPr/>
        </p:nvSpPr>
        <p:spPr>
          <a:xfrm rot="10800000">
            <a:off x="1341232" y="2259826"/>
            <a:ext cx="637953" cy="616689"/>
          </a:xfrm>
          <a:prstGeom prst="actionButtonForwardNext">
            <a:avLst/>
          </a:prstGeom>
          <a:solidFill>
            <a:srgbClr val="F898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7ED37E4-46F7-B0C2-2C75-F4314DA4D1E1}"/>
              </a:ext>
            </a:extLst>
          </p:cNvPr>
          <p:cNvSpPr txBox="1"/>
          <p:nvPr/>
        </p:nvSpPr>
        <p:spPr>
          <a:xfrm>
            <a:off x="4290753" y="2010656"/>
            <a:ext cx="1275908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004C8E"/>
                </a:solidFill>
                <a:latin typeface="Arial Black" panose="020B0A04020102020204" pitchFamily="34" charset="0"/>
              </a:rPr>
              <a:t>04</a:t>
            </a: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2F1A0C55-D17B-7569-0C28-76D926CEEB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77" y="9298835"/>
            <a:ext cx="8559998" cy="1492110"/>
          </a:xfrm>
          <a:prstGeom prst="rect">
            <a:avLst/>
          </a:prstGeom>
          <a:effectLst>
            <a:outerShdw blurRad="50800" dist="1905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 descr="Forma&#10;&#10;Descrição gerada automaticamente">
            <a:extLst>
              <a:ext uri="{FF2B5EF4-FFF2-40B4-BE49-F238E27FC236}">
                <a16:creationId xmlns:a16="http://schemas.microsoft.com/office/drawing/2014/main" id="{FFE2E4C5-8283-BB12-50DD-15B373270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27804" y="10907611"/>
            <a:ext cx="5176026" cy="402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22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CABDE-F890-D80F-25E9-9F0F835F1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&#10;&#10;Descrição gerada automaticamente">
            <a:extLst>
              <a:ext uri="{FF2B5EF4-FFF2-40B4-BE49-F238E27FC236}">
                <a16:creationId xmlns:a16="http://schemas.microsoft.com/office/drawing/2014/main" id="{86BFE650-C1B7-1956-E6EF-68B2B24B2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27804" y="10907611"/>
            <a:ext cx="5176026" cy="402818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C5D46775-85C9-B6F1-F089-809A077B51A7}"/>
              </a:ext>
            </a:extLst>
          </p:cNvPr>
          <p:cNvSpPr/>
          <p:nvPr/>
        </p:nvSpPr>
        <p:spPr>
          <a:xfrm>
            <a:off x="-48126" y="382772"/>
            <a:ext cx="9649326" cy="1360323"/>
          </a:xfrm>
          <a:prstGeom prst="rect">
            <a:avLst/>
          </a:prstGeom>
          <a:solidFill>
            <a:srgbClr val="004C8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44A3BD7-5CFD-23D1-481F-B633487B1E34}"/>
              </a:ext>
            </a:extLst>
          </p:cNvPr>
          <p:cNvSpPr txBox="1"/>
          <p:nvPr/>
        </p:nvSpPr>
        <p:spPr>
          <a:xfrm>
            <a:off x="947155" y="3047393"/>
            <a:ext cx="7970818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iniciar este projeto de maneira eficiente, uma excelente opção é utilizar o Microsoft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Copilot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Studio. </a:t>
            </a:r>
          </a:p>
          <a:p>
            <a:pPr algn="just"/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Essa plataforma permite criar assistentes virtuais personalizados de forma intuitiva, integrando IA conversacional ao aplicativo Internet Banking CAIXA. </a:t>
            </a:r>
          </a:p>
          <a:p>
            <a:pPr algn="just"/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Como referência, a DIO oferece uma mentoria sobre o Microsoft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Copilot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Studio, disponível neste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link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que apresenta de maneira prática como construir e treinar um assistente de IA.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C8095704-7918-4BB3-A11E-502C882A7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12</a:t>
            </a:fld>
            <a:endParaRPr lang="de-DE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D40376B-E5A3-C307-3135-F94A35839346}"/>
              </a:ext>
            </a:extLst>
          </p:cNvPr>
          <p:cNvSpPr txBox="1"/>
          <p:nvPr/>
        </p:nvSpPr>
        <p:spPr>
          <a:xfrm>
            <a:off x="1190853" y="1983396"/>
            <a:ext cx="614561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u="sng" dirty="0">
                <a:latin typeface="Rockwell"/>
                <a:ea typeface="Calibri"/>
                <a:cs typeface="Calibri"/>
              </a:rPr>
              <a:t>Para Quem Manja dos </a:t>
            </a:r>
            <a:r>
              <a:rPr lang="pt-BR" sz="3200" u="sng" dirty="0" err="1">
                <a:latin typeface="Rockwell"/>
                <a:ea typeface="Calibri"/>
                <a:cs typeface="Calibri"/>
              </a:rPr>
              <a:t>Paranauê</a:t>
            </a:r>
            <a:endParaRPr lang="pt-BR" sz="3200" u="sng" dirty="0">
              <a:latin typeface="Rockwell"/>
              <a:ea typeface="Calibri"/>
              <a:cs typeface="Calibri"/>
            </a:endParaRPr>
          </a:p>
        </p:txBody>
      </p:sp>
      <p:pic>
        <p:nvPicPr>
          <p:cNvPr id="7" name="Imagem 6" descr="Forma, Ícone&#10;&#10;Descrição gerada automaticamente">
            <a:extLst>
              <a:ext uri="{FF2B5EF4-FFF2-40B4-BE49-F238E27FC236}">
                <a16:creationId xmlns:a16="http://schemas.microsoft.com/office/drawing/2014/main" id="{F13825AD-E8F7-5A7C-EAB0-88D89E5121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29180" y="-421146"/>
            <a:ext cx="3362108" cy="2616525"/>
          </a:xfrm>
          <a:prstGeom prst="rect">
            <a:avLst/>
          </a:prstGeom>
        </p:spPr>
      </p:pic>
      <p:pic>
        <p:nvPicPr>
          <p:cNvPr id="8" name="Imagem 7" descr="Tela de computador com 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368681AF-07AA-5764-6F6B-F7DA7F5E5C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55" y="7369148"/>
            <a:ext cx="7970818" cy="4496039"/>
          </a:xfrm>
          <a:prstGeom prst="rect">
            <a:avLst/>
          </a:prstGeom>
        </p:spPr>
      </p:pic>
      <p:pic>
        <p:nvPicPr>
          <p:cNvPr id="11" name="Imagem 10" descr="Forma&#10;&#10;Descrição gerada automaticamente">
            <a:extLst>
              <a:ext uri="{FF2B5EF4-FFF2-40B4-BE49-F238E27FC236}">
                <a16:creationId xmlns:a16="http://schemas.microsoft.com/office/drawing/2014/main" id="{6861AF44-E166-4DE5-41D0-692DD776D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519" y="-2261378"/>
            <a:ext cx="5176026" cy="402818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8D074FE-C2C2-0B46-F8B0-0917658A1F84}"/>
              </a:ext>
            </a:extLst>
          </p:cNvPr>
          <p:cNvSpPr txBox="1"/>
          <p:nvPr/>
        </p:nvSpPr>
        <p:spPr>
          <a:xfrm>
            <a:off x="1918234" y="506248"/>
            <a:ext cx="6028660" cy="120032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effectLst>
                  <a:glow rad="50800">
                    <a:schemeClr val="bg1">
                      <a:alpha val="28000"/>
                    </a:schemeClr>
                  </a:glow>
                </a:effectLst>
                <a:latin typeface="CAIXA Std SemiBold" panose="020B0703020204030204" pitchFamily="34" charset="0"/>
                <a:ea typeface="Calibri"/>
                <a:cs typeface="Calibri"/>
              </a:rPr>
              <a:t>BENEFÍCIOS DA IA NO INTERNET BANKING</a:t>
            </a:r>
            <a:endParaRPr lang="pt-BR" sz="3600" dirty="0">
              <a:solidFill>
                <a:schemeClr val="bg1"/>
              </a:solidFill>
              <a:effectLst>
                <a:glow rad="50800">
                  <a:schemeClr val="bg1">
                    <a:alpha val="28000"/>
                  </a:schemeClr>
                </a:glow>
              </a:effectLst>
              <a:latin typeface="CAIXA Std SemiBold" panose="020B0703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049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B2F76-5DE8-8567-D946-0969D8923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orma&#10;&#10;Descrição gerada automaticamente">
            <a:extLst>
              <a:ext uri="{FF2B5EF4-FFF2-40B4-BE49-F238E27FC236}">
                <a16:creationId xmlns:a16="http://schemas.microsoft.com/office/drawing/2014/main" id="{A18275D8-F439-64B8-6421-1FCCFABA0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519" y="-2261378"/>
            <a:ext cx="5176026" cy="4028187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127DBC05-6950-B5B5-D9FE-8A1397DFD2F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gradFill flip="none" rotWithShape="1">
            <a:gsLst>
              <a:gs pos="0">
                <a:srgbClr val="7AC48F"/>
              </a:gs>
              <a:gs pos="33000">
                <a:schemeClr val="accent1">
                  <a:lumMod val="45000"/>
                  <a:lumOff val="55000"/>
                </a:schemeClr>
              </a:gs>
              <a:gs pos="67000">
                <a:srgbClr val="017DC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CD6015E-3FBB-2A1F-2B3F-FAF4CDC0CD05}"/>
              </a:ext>
            </a:extLst>
          </p:cNvPr>
          <p:cNvSpPr txBox="1"/>
          <p:nvPr/>
        </p:nvSpPr>
        <p:spPr>
          <a:xfrm>
            <a:off x="-6205" y="7311925"/>
            <a:ext cx="9601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6000" b="1" dirty="0">
                <a:latin typeface="Rockwell"/>
                <a:ea typeface="Calibri"/>
                <a:cs typeface="Calibri"/>
              </a:rPr>
              <a:t>CONCLUSÃO</a:t>
            </a:r>
            <a:endParaRPr lang="pt-BR" dirty="0"/>
          </a:p>
        </p:txBody>
      </p: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082CB361-7959-673F-50DC-8983E9263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13</a:t>
            </a:fld>
            <a:endParaRPr lang="de-DE"/>
          </a:p>
        </p:txBody>
      </p:sp>
      <p:pic>
        <p:nvPicPr>
          <p:cNvPr id="3" name="Imagem 2" descr="Forma&#10;&#10;Descrição gerada automaticamente">
            <a:extLst>
              <a:ext uri="{FF2B5EF4-FFF2-40B4-BE49-F238E27FC236}">
                <a16:creationId xmlns:a16="http://schemas.microsoft.com/office/drawing/2014/main" id="{126808EC-4C1B-5437-0122-C8296CE55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519" y="-2285092"/>
            <a:ext cx="5176026" cy="4028187"/>
          </a:xfrm>
          <a:prstGeom prst="rect">
            <a:avLst/>
          </a:prstGeom>
        </p:spPr>
      </p:pic>
      <p:pic>
        <p:nvPicPr>
          <p:cNvPr id="8" name="Imagem 7" descr="Forma, Ícone&#10;&#10;Descrição gerada automaticamente">
            <a:extLst>
              <a:ext uri="{FF2B5EF4-FFF2-40B4-BE49-F238E27FC236}">
                <a16:creationId xmlns:a16="http://schemas.microsoft.com/office/drawing/2014/main" id="{8B18AC85-AAFF-050A-C874-AFA4894CA1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29180" y="-421146"/>
            <a:ext cx="3362108" cy="2616525"/>
          </a:xfrm>
          <a:prstGeom prst="rect">
            <a:avLst/>
          </a:prstGeom>
        </p:spPr>
      </p:pic>
      <p:pic>
        <p:nvPicPr>
          <p:cNvPr id="10" name="Imagem 9" descr="Uma imagem contendo luz, azul&#10;&#10;Descrição gerada automaticamente">
            <a:extLst>
              <a:ext uri="{FF2B5EF4-FFF2-40B4-BE49-F238E27FC236}">
                <a16:creationId xmlns:a16="http://schemas.microsoft.com/office/drawing/2014/main" id="{BAAD39DB-5E8A-7D28-CB15-1E9C5D336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37" y="-14941"/>
            <a:ext cx="7570381" cy="727543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B913A20-4E0E-5642-2A14-3F504703FD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049" y="2315884"/>
            <a:ext cx="3669799" cy="2855982"/>
          </a:xfrm>
          <a:prstGeom prst="rect">
            <a:avLst/>
          </a:prstGeom>
          <a:effectLst>
            <a:outerShdw blurRad="50800" dist="190500" dir="8100000" algn="tr" rotWithShape="0">
              <a:prstClr val="black">
                <a:alpha val="50000"/>
              </a:prstClr>
            </a:outerShdw>
          </a:effectLst>
        </p:spPr>
      </p:pic>
      <p:pic>
        <p:nvPicPr>
          <p:cNvPr id="6" name="Imagem 5" descr="Forma&#10;&#10;Descrição gerada automaticamente">
            <a:extLst>
              <a:ext uri="{FF2B5EF4-FFF2-40B4-BE49-F238E27FC236}">
                <a16:creationId xmlns:a16="http://schemas.microsoft.com/office/drawing/2014/main" id="{F023B7BD-949F-E3C9-218D-D3ADF676E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27804" y="10907611"/>
            <a:ext cx="5176026" cy="4028187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670E5350-36AD-7C66-051C-AD2C6B98B0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51" y="8196881"/>
            <a:ext cx="3381889" cy="460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97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25474-BFB2-AEC5-4B29-C290A4C85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DF909C28-AA7F-B119-9B88-A544B8F17AF8}"/>
              </a:ext>
            </a:extLst>
          </p:cNvPr>
          <p:cNvSpPr/>
          <p:nvPr/>
        </p:nvSpPr>
        <p:spPr>
          <a:xfrm>
            <a:off x="-48126" y="382772"/>
            <a:ext cx="9649326" cy="1360323"/>
          </a:xfrm>
          <a:prstGeom prst="rect">
            <a:avLst/>
          </a:prstGeom>
          <a:solidFill>
            <a:srgbClr val="004C8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 descr="Tela de celular&#10;&#10;Descrição gerada automaticamente com confiança média">
            <a:extLst>
              <a:ext uri="{FF2B5EF4-FFF2-40B4-BE49-F238E27FC236}">
                <a16:creationId xmlns:a16="http://schemas.microsoft.com/office/drawing/2014/main" id="{69F52725-C182-FB0A-53C0-4B5332605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18" y="8895055"/>
            <a:ext cx="1849088" cy="3690031"/>
          </a:xfrm>
          <a:prstGeom prst="rect">
            <a:avLst/>
          </a:prstGeom>
          <a:effectLst>
            <a:outerShdw blurRad="50800" dist="241300" dir="8100000" algn="tr" rotWithShape="0">
              <a:prstClr val="black">
                <a:alpha val="52000"/>
              </a:prst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1F1E5DE-1DEB-436F-ACC0-8906CAC71A34}"/>
              </a:ext>
            </a:extLst>
          </p:cNvPr>
          <p:cNvSpPr txBox="1"/>
          <p:nvPr/>
        </p:nvSpPr>
        <p:spPr>
          <a:xfrm>
            <a:off x="968466" y="2271604"/>
            <a:ext cx="7970818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implementação de IA no Internet Banking CAIXA transformará a experiência bancária de milhões de brasileiros, promovendo inclusão digital e acessibilidade. Ao utilizar tecnologias avançadas de inteligência artificial, podemos criar um serviço que realmente impacte a vida das pessoas, tornando o acesso financeiro mais simples, seguro e intuitivo.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BBEDA791-4EF0-1658-F515-6F68BC35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14</a:t>
            </a:fld>
            <a:endParaRPr lang="de-DE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775FC22-C7BB-CD75-AF32-80E710FF1D46}"/>
              </a:ext>
            </a:extLst>
          </p:cNvPr>
          <p:cNvSpPr txBox="1"/>
          <p:nvPr/>
        </p:nvSpPr>
        <p:spPr>
          <a:xfrm>
            <a:off x="857877" y="6747735"/>
            <a:ext cx="79708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Esse Ebook foi gerado por IA, diagramado por humano.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4AA612-B5BF-689F-5F4E-16359BD909D5}"/>
              </a:ext>
            </a:extLst>
          </p:cNvPr>
          <p:cNvSpPr txBox="1"/>
          <p:nvPr/>
        </p:nvSpPr>
        <p:spPr>
          <a:xfrm>
            <a:off x="848023" y="7571616"/>
            <a:ext cx="797081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Esse conteúdo foi gerado para fins didáticos de construção, não foi realizado uma validação cuidadosa humana no conteúdo e pode conter erros gerados por uma IA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8" name="Imagem 17" descr="Pessoa sentada com celular na mão&#10;&#10;Descrição gerada automaticamente com confiança média">
            <a:extLst>
              <a:ext uri="{FF2B5EF4-FFF2-40B4-BE49-F238E27FC236}">
                <a16:creationId xmlns:a16="http://schemas.microsoft.com/office/drawing/2014/main" id="{6D1CA5AA-7AA7-D526-8816-89B53C03B3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530" y="8942845"/>
            <a:ext cx="3816225" cy="3816225"/>
          </a:xfrm>
          <a:prstGeom prst="rect">
            <a:avLst/>
          </a:prstGeom>
        </p:spPr>
      </p:pic>
      <p:pic>
        <p:nvPicPr>
          <p:cNvPr id="20" name="Imagem 19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B3B9CE71-F6A9-A2CE-C423-5EF70F6601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199" y="11557481"/>
            <a:ext cx="2713649" cy="615412"/>
          </a:xfrm>
          <a:prstGeom prst="rect">
            <a:avLst/>
          </a:prstGeom>
        </p:spPr>
      </p:pic>
      <p:pic>
        <p:nvPicPr>
          <p:cNvPr id="22" name="Imagem 21" descr="Uma imagem contendo Ícone&#10;&#10;Descrição gerada automaticamente">
            <a:extLst>
              <a:ext uri="{FF2B5EF4-FFF2-40B4-BE49-F238E27FC236}">
                <a16:creationId xmlns:a16="http://schemas.microsoft.com/office/drawing/2014/main" id="{58519C5A-2F63-EB9B-1153-75A8AF8763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616" y="9777529"/>
            <a:ext cx="2787934" cy="804006"/>
          </a:xfrm>
          <a:prstGeom prst="rect">
            <a:avLst/>
          </a:prstGeom>
        </p:spPr>
      </p:pic>
      <p:pic>
        <p:nvPicPr>
          <p:cNvPr id="9" name="Imagem 8" descr="Forma, Ícone&#10;&#10;Descrição gerada automaticamente">
            <a:extLst>
              <a:ext uri="{FF2B5EF4-FFF2-40B4-BE49-F238E27FC236}">
                <a16:creationId xmlns:a16="http://schemas.microsoft.com/office/drawing/2014/main" id="{086668D7-65E9-B20D-19FD-AE55453200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29180" y="-421146"/>
            <a:ext cx="3362108" cy="2616525"/>
          </a:xfrm>
          <a:prstGeom prst="rect">
            <a:avLst/>
          </a:prstGeom>
        </p:spPr>
      </p:pic>
      <p:pic>
        <p:nvPicPr>
          <p:cNvPr id="2" name="Imagem 1" descr="Forma&#10;&#10;Descrição gerada automaticamente">
            <a:extLst>
              <a:ext uri="{FF2B5EF4-FFF2-40B4-BE49-F238E27FC236}">
                <a16:creationId xmlns:a16="http://schemas.microsoft.com/office/drawing/2014/main" id="{FEDAF7B7-1092-3812-86A9-23B8DCCB48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27804" y="10907611"/>
            <a:ext cx="5176026" cy="4028187"/>
          </a:xfrm>
          <a:prstGeom prst="rect">
            <a:avLst/>
          </a:prstGeom>
        </p:spPr>
      </p:pic>
      <p:pic>
        <p:nvPicPr>
          <p:cNvPr id="5" name="Imagem 4" descr="Forma&#10;&#10;Descrição gerada automaticamente">
            <a:extLst>
              <a:ext uri="{FF2B5EF4-FFF2-40B4-BE49-F238E27FC236}">
                <a16:creationId xmlns:a16="http://schemas.microsoft.com/office/drawing/2014/main" id="{7F558518-E6AA-BD6A-1174-4799DCF924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519" y="-2261378"/>
            <a:ext cx="5176026" cy="4028187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4686710-0B09-49E8-80A1-F8854DBA190D}"/>
              </a:ext>
            </a:extLst>
          </p:cNvPr>
          <p:cNvSpPr txBox="1"/>
          <p:nvPr/>
        </p:nvSpPr>
        <p:spPr>
          <a:xfrm>
            <a:off x="1918234" y="506248"/>
            <a:ext cx="6028660" cy="120032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effectLst>
                  <a:glow rad="50800">
                    <a:schemeClr val="bg1">
                      <a:alpha val="28000"/>
                    </a:schemeClr>
                  </a:glow>
                </a:effectLst>
                <a:latin typeface="CAIXA Std SemiBold" panose="020B0703020204030204" pitchFamily="34" charset="0"/>
                <a:ea typeface="Calibri"/>
                <a:cs typeface="Calibri"/>
              </a:rPr>
              <a:t>OBRIGADO POR LER ATÉ AQUI ! </a:t>
            </a:r>
          </a:p>
        </p:txBody>
      </p:sp>
    </p:spTree>
    <p:extLst>
      <p:ext uri="{BB962C8B-B14F-4D97-AF65-F5344CB8AC3E}">
        <p14:creationId xmlns:p14="http://schemas.microsoft.com/office/powerpoint/2010/main" val="2848168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F41AFAD2-6828-B60A-CFD5-72AD31711488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gradFill flip="none" rotWithShape="1">
            <a:gsLst>
              <a:gs pos="0">
                <a:srgbClr val="7AC48F"/>
              </a:gs>
              <a:gs pos="33000">
                <a:schemeClr val="accent1">
                  <a:lumMod val="45000"/>
                  <a:lumOff val="55000"/>
                </a:schemeClr>
              </a:gs>
              <a:gs pos="67000">
                <a:srgbClr val="017DC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AC9CE5C0-8F38-D76C-D639-3244D8498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</a:t>
            </a:fld>
            <a:endParaRPr lang="de-DE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598DEC0-06C1-EFD4-F22D-6AFD37022B34}"/>
              </a:ext>
            </a:extLst>
          </p:cNvPr>
          <p:cNvSpPr/>
          <p:nvPr/>
        </p:nvSpPr>
        <p:spPr>
          <a:xfrm>
            <a:off x="600836" y="3518812"/>
            <a:ext cx="8564429" cy="5446179"/>
          </a:xfrm>
          <a:prstGeom prst="rect">
            <a:avLst/>
          </a:prstGeom>
          <a:solidFill>
            <a:srgbClr val="012F4F">
              <a:alpha val="66000"/>
            </a:srgbClr>
          </a:solidFill>
          <a:scene3d>
            <a:camera prst="orthographicFront"/>
            <a:lightRig rig="threePt" dir="t"/>
          </a:scene3d>
          <a:sp3d>
            <a:bevelT w="127000" h="222250"/>
            <a:bevelB w="63500" h="444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Desenho de um cachorro&#10;&#10;Descrição gerada automaticamente">
            <a:extLst>
              <a:ext uri="{FF2B5EF4-FFF2-40B4-BE49-F238E27FC236}">
                <a16:creationId xmlns:a16="http://schemas.microsoft.com/office/drawing/2014/main" id="{1A378732-656C-00C4-B446-B71CEF92D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91" y="10040837"/>
            <a:ext cx="3800475" cy="8667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1206D9A-4C8E-4330-6E1B-790DC6CDB658}"/>
              </a:ext>
            </a:extLst>
          </p:cNvPr>
          <p:cNvSpPr txBox="1"/>
          <p:nvPr/>
        </p:nvSpPr>
        <p:spPr>
          <a:xfrm>
            <a:off x="970300" y="3815733"/>
            <a:ext cx="7970818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3200" dirty="0">
                <a:solidFill>
                  <a:schemeClr val="bg1"/>
                </a:solidFill>
                <a:effectLst>
                  <a:outerShdw blurRad="50800" dist="38100" dir="4200000" algn="bl" rotWithShape="0">
                    <a:prstClr val="black">
                      <a:alpha val="60000"/>
                    </a:prstClr>
                  </a:outerShdw>
                </a:effectLst>
                <a:latin typeface="CAIXA Std Book" panose="020B0503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inclusão digital é um dos grandes desafios do nosso tempo, especialmente para a população idosa. Pensando nisso, propomos a integração de uma Inteligência Artificial (IA) no aplicativo Internet Banking CAIXA, com foco na acessibilidade. Com o uso de comandos de voz, essa IA permitirá que os clientes realizem consultas e transações bancárias de forma simples e intuitiva</a:t>
            </a:r>
            <a:endParaRPr lang="pt-BR" dirty="0">
              <a:solidFill>
                <a:schemeClr val="bg1"/>
              </a:solidFill>
              <a:effectLst>
                <a:outerShdw blurRad="50800" dist="38100" dir="4200000" algn="bl" rotWithShape="0">
                  <a:prstClr val="black">
                    <a:alpha val="60000"/>
                  </a:prstClr>
                </a:outerShdw>
              </a:effectLst>
              <a:latin typeface="CAIXA Std Book" panose="020B0503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6FF22772-A891-8F4D-9A5D-0E6B4769C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299" y="8660528"/>
            <a:ext cx="3041368" cy="4141072"/>
          </a:xfrm>
          <a:prstGeom prst="rect">
            <a:avLst/>
          </a:prstGeom>
        </p:spPr>
      </p:pic>
      <p:pic>
        <p:nvPicPr>
          <p:cNvPr id="22" name="Imagem 21" descr="Forma, Ícone&#10;&#10;Descrição gerada automaticamente">
            <a:extLst>
              <a:ext uri="{FF2B5EF4-FFF2-40B4-BE49-F238E27FC236}">
                <a16:creationId xmlns:a16="http://schemas.microsoft.com/office/drawing/2014/main" id="{23EBFDCD-AA45-864A-EF4E-F48A96266B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29180" y="-421146"/>
            <a:ext cx="3362108" cy="2616525"/>
          </a:xfrm>
          <a:prstGeom prst="rect">
            <a:avLst/>
          </a:prstGeom>
        </p:spPr>
      </p:pic>
      <p:pic>
        <p:nvPicPr>
          <p:cNvPr id="3" name="Imagem 2" descr="Forma&#10;&#10;Descrição gerada automaticamente">
            <a:extLst>
              <a:ext uri="{FF2B5EF4-FFF2-40B4-BE49-F238E27FC236}">
                <a16:creationId xmlns:a16="http://schemas.microsoft.com/office/drawing/2014/main" id="{B235A9AD-30B5-A78B-53E4-81984DAED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27804" y="10907611"/>
            <a:ext cx="5176026" cy="4028187"/>
          </a:xfrm>
          <a:prstGeom prst="rect">
            <a:avLst/>
          </a:prstGeom>
        </p:spPr>
      </p:pic>
      <p:pic>
        <p:nvPicPr>
          <p:cNvPr id="5" name="Imagem 4" descr="Forma&#10;&#10;Descrição gerada automaticamente">
            <a:extLst>
              <a:ext uri="{FF2B5EF4-FFF2-40B4-BE49-F238E27FC236}">
                <a16:creationId xmlns:a16="http://schemas.microsoft.com/office/drawing/2014/main" id="{5B25DD19-18BB-4B15-2DB5-77D06B4D6B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519" y="-2261378"/>
            <a:ext cx="5176026" cy="402818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AC62168-1389-FBDA-C318-6CF75318CC51}"/>
              </a:ext>
            </a:extLst>
          </p:cNvPr>
          <p:cNvSpPr txBox="1"/>
          <p:nvPr/>
        </p:nvSpPr>
        <p:spPr>
          <a:xfrm>
            <a:off x="970299" y="868288"/>
            <a:ext cx="8194965" cy="18449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4000" u="sng" dirty="0">
                <a:effectLst>
                  <a:glow rad="50800">
                    <a:schemeClr val="bg1">
                      <a:alpha val="40000"/>
                    </a:schemeClr>
                  </a:glow>
                </a:effectLst>
                <a:latin typeface="CAIXA Std SemiBold" panose="020B0703020204030204" pitchFamily="34" charset="0"/>
                <a:ea typeface="Calibri"/>
                <a:cs typeface="Calibri"/>
              </a:rPr>
              <a:t>INTERNET BANKING CAIXA E IA: ACESSO SEM BARREIRAS</a:t>
            </a:r>
            <a:endParaRPr lang="pt-BR" u="sng" dirty="0">
              <a:effectLst>
                <a:glow rad="50800">
                  <a:schemeClr val="bg1">
                    <a:alpha val="40000"/>
                  </a:schemeClr>
                </a:glow>
              </a:effectLst>
              <a:latin typeface="CAIXA Std SemiBold" panose="020B0703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900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D2584C4-1FF1-AA59-825B-819D8BA1D0B9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gradFill flip="none" rotWithShape="1">
            <a:gsLst>
              <a:gs pos="0">
                <a:srgbClr val="7AC48F"/>
              </a:gs>
              <a:gs pos="33000">
                <a:schemeClr val="accent1">
                  <a:lumMod val="45000"/>
                  <a:lumOff val="55000"/>
                </a:schemeClr>
              </a:gs>
              <a:gs pos="67000">
                <a:srgbClr val="017DC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4C8B3B4-5D00-B817-1076-8076944B81BA}"/>
              </a:ext>
            </a:extLst>
          </p:cNvPr>
          <p:cNvSpPr txBox="1"/>
          <p:nvPr/>
        </p:nvSpPr>
        <p:spPr>
          <a:xfrm>
            <a:off x="0" y="6560618"/>
            <a:ext cx="96012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b="1" dirty="0">
                <a:effectLst>
                  <a:glow rad="50800">
                    <a:schemeClr val="bg1">
                      <a:alpha val="28000"/>
                    </a:schemeClr>
                  </a:glow>
                </a:effectLst>
                <a:latin typeface="CAIXA Std SemiBold" panose="020B0703020204030204" pitchFamily="34" charset="0"/>
                <a:ea typeface="Calibri"/>
                <a:cs typeface="Calibri"/>
              </a:rPr>
              <a:t>TIPOS DE INTELIGÊNCIA ARTIFICIAL APLICADAS</a:t>
            </a:r>
            <a:endParaRPr lang="pt-BR" sz="5000" dirty="0">
              <a:effectLst>
                <a:glow rad="50800">
                  <a:schemeClr val="bg1">
                    <a:alpha val="28000"/>
                  </a:schemeClr>
                </a:glow>
              </a:effectLst>
              <a:latin typeface="CAIXA Std SemiBold" panose="020B0703020204030204" pitchFamily="34" charset="0"/>
            </a:endParaRPr>
          </a:p>
        </p:txBody>
      </p: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911FE552-2095-37F1-02E5-72C7CEC70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3</a:t>
            </a:fld>
            <a:endParaRPr lang="de-DE"/>
          </a:p>
        </p:txBody>
      </p:sp>
      <p:pic>
        <p:nvPicPr>
          <p:cNvPr id="11" name="Imagem 10" descr="Forma&#10;&#10;Descrição gerada automaticamente">
            <a:extLst>
              <a:ext uri="{FF2B5EF4-FFF2-40B4-BE49-F238E27FC236}">
                <a16:creationId xmlns:a16="http://schemas.microsoft.com/office/drawing/2014/main" id="{EC690570-4DD9-28BF-C682-9155215A1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519" y="-2285092"/>
            <a:ext cx="5176026" cy="4028187"/>
          </a:xfrm>
          <a:prstGeom prst="rect">
            <a:avLst/>
          </a:prstGeom>
        </p:spPr>
      </p:pic>
      <p:pic>
        <p:nvPicPr>
          <p:cNvPr id="12" name="Imagem 11" descr="Forma&#10;&#10;Descrição gerada automaticamente">
            <a:extLst>
              <a:ext uri="{FF2B5EF4-FFF2-40B4-BE49-F238E27FC236}">
                <a16:creationId xmlns:a16="http://schemas.microsoft.com/office/drawing/2014/main" id="{C65C9ED7-A519-D296-FD10-81638F3F3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27804" y="10907612"/>
            <a:ext cx="5176026" cy="4028187"/>
          </a:xfrm>
          <a:prstGeom prst="rect">
            <a:avLst/>
          </a:prstGeom>
        </p:spPr>
      </p:pic>
      <p:pic>
        <p:nvPicPr>
          <p:cNvPr id="13" name="Imagem 12" descr="Forma, Ícone&#10;&#10;Descrição gerada automaticamente">
            <a:extLst>
              <a:ext uri="{FF2B5EF4-FFF2-40B4-BE49-F238E27FC236}">
                <a16:creationId xmlns:a16="http://schemas.microsoft.com/office/drawing/2014/main" id="{54E88DCA-1E3C-3EB9-9EE5-088CB2012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29180" y="-421146"/>
            <a:ext cx="3362108" cy="2616525"/>
          </a:xfrm>
          <a:prstGeom prst="rect">
            <a:avLst/>
          </a:prstGeom>
        </p:spPr>
      </p:pic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68A467E-BFB6-3D52-565A-0BFE96FD8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" y="681091"/>
            <a:ext cx="7435516" cy="5559891"/>
          </a:xfrm>
          <a:prstGeom prst="rect">
            <a:avLst/>
          </a:prstGeom>
          <a:effectLst>
            <a:outerShdw blurRad="50800" dist="520700" dir="8100000" algn="ctr" rotWithShape="0">
              <a:schemeClr val="tx1">
                <a:alpha val="40000"/>
              </a:scheme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7E85474-A748-2ACA-A6FF-4EFAB021554F}"/>
              </a:ext>
            </a:extLst>
          </p:cNvPr>
          <p:cNvSpPr txBox="1"/>
          <p:nvPr/>
        </p:nvSpPr>
        <p:spPr>
          <a:xfrm>
            <a:off x="566277" y="8314944"/>
            <a:ext cx="8488907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Calibri"/>
                <a:ea typeface="Calibri"/>
                <a:cs typeface="Calibri"/>
              </a:rPr>
              <a:t>Para tornar o app Internet Banking CAIXA mais acessível aos idosos, utilizaremos diferentes tipos de Inteligência Artificial (IA), cada um com funcionalidades únicas que, combinados, criarão uma experiência de uso mais fluida e integrada. Vamos explorar o papel dos assistentes virtuais, aprendizado de máquina e redes neurais artificiais nesse projeto</a:t>
            </a:r>
            <a:endParaRPr lang="pt-BR" sz="320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sp>
        <p:nvSpPr>
          <p:cNvPr id="3" name="Botão de Ação: Avançar ou Próximo 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336DDC5F-39A8-1695-0899-571F2FDEA976}"/>
              </a:ext>
            </a:extLst>
          </p:cNvPr>
          <p:cNvSpPr/>
          <p:nvPr/>
        </p:nvSpPr>
        <p:spPr>
          <a:xfrm>
            <a:off x="7634177" y="2254102"/>
            <a:ext cx="637953" cy="616689"/>
          </a:xfrm>
          <a:prstGeom prst="actionButtonForwardNext">
            <a:avLst/>
          </a:prstGeom>
          <a:solidFill>
            <a:srgbClr val="F898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Botão de Ação: Avançar ou Próximo 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DD49630F-E674-94F5-7143-18068215471C}"/>
              </a:ext>
            </a:extLst>
          </p:cNvPr>
          <p:cNvSpPr/>
          <p:nvPr/>
        </p:nvSpPr>
        <p:spPr>
          <a:xfrm rot="10800000">
            <a:off x="1341232" y="2259826"/>
            <a:ext cx="637953" cy="616689"/>
          </a:xfrm>
          <a:prstGeom prst="actionButtonForwardNext">
            <a:avLst/>
          </a:prstGeom>
          <a:solidFill>
            <a:srgbClr val="F898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C9B9943-294F-9651-ACD9-EC68D9A88E2A}"/>
              </a:ext>
            </a:extLst>
          </p:cNvPr>
          <p:cNvSpPr txBox="1"/>
          <p:nvPr/>
        </p:nvSpPr>
        <p:spPr>
          <a:xfrm>
            <a:off x="4290753" y="2010656"/>
            <a:ext cx="1275908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004C8E"/>
                </a:solidFill>
                <a:latin typeface="Arial Black" panose="020B0A04020102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015645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E0077-3A90-3759-8880-FD802B124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orma&#10;&#10;Descrição gerada automaticamente">
            <a:extLst>
              <a:ext uri="{FF2B5EF4-FFF2-40B4-BE49-F238E27FC236}">
                <a16:creationId xmlns:a16="http://schemas.microsoft.com/office/drawing/2014/main" id="{C08BCD1D-6E93-34CC-65B5-010360F41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27804" y="10907611"/>
            <a:ext cx="5176026" cy="402818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035C7B0-00EF-1F92-1D48-705C3C273271}"/>
              </a:ext>
            </a:extLst>
          </p:cNvPr>
          <p:cNvSpPr/>
          <p:nvPr/>
        </p:nvSpPr>
        <p:spPr>
          <a:xfrm>
            <a:off x="-48126" y="382772"/>
            <a:ext cx="9649326" cy="1360323"/>
          </a:xfrm>
          <a:prstGeom prst="rect">
            <a:avLst/>
          </a:prstGeom>
          <a:solidFill>
            <a:srgbClr val="004C8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Forma&#10;&#10;Descrição gerada automaticamente">
            <a:extLst>
              <a:ext uri="{FF2B5EF4-FFF2-40B4-BE49-F238E27FC236}">
                <a16:creationId xmlns:a16="http://schemas.microsoft.com/office/drawing/2014/main" id="{03CC47D0-5642-404F-262F-255439826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519" y="-2261378"/>
            <a:ext cx="5176026" cy="40281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AC2E5A7-8011-B157-3B7E-C37B9B94961F}"/>
              </a:ext>
            </a:extLst>
          </p:cNvPr>
          <p:cNvSpPr txBox="1"/>
          <p:nvPr/>
        </p:nvSpPr>
        <p:spPr>
          <a:xfrm>
            <a:off x="947155" y="2537033"/>
            <a:ext cx="7970818" cy="8586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garantir uma experiência fluida e natural, podemos utilizar diferentes tipos de IA, como: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Processamento de Linguagem Natural (PLN): Tecnologias como BERT e GPT podem ser empregadas para entender e responder a comandos de voz de forma precisa.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Reconhecimento de Fala: APIs como o Google Speech-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ou o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Whisper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podem ser integradas para transcrição e interpretação de comandos falados.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 Conversacional: Assistentes virtuais baseados em modelos como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Dialogflow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ou Rasa podem estruturar interações e responder de maneira personalizada.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Learning e Personalização: Com base nos históricos de interação, um sistema de IA pode aprender as preferências do usuário, oferecendo respostas e sugestões mais assertivas.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Visão Computacional: Para usuários com dificuldades visuais, sistemas de IA podem ser utilizados para ler documentos bancários e traduzir informações em áudio.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365F10B4-7432-437E-77B3-CB875D829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4</a:t>
            </a:fld>
            <a:endParaRPr lang="de-DE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6C97FA7-04CB-AF97-006D-D455D354E093}"/>
              </a:ext>
            </a:extLst>
          </p:cNvPr>
          <p:cNvSpPr txBox="1"/>
          <p:nvPr/>
        </p:nvSpPr>
        <p:spPr>
          <a:xfrm>
            <a:off x="1196760" y="1983396"/>
            <a:ext cx="438413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u="sng" dirty="0">
                <a:latin typeface="Rockwell"/>
                <a:ea typeface="Calibri"/>
                <a:cs typeface="Calibri"/>
              </a:rPr>
              <a:t>Para Desenvolvedores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23BFACF-5A48-0447-C65B-8841F62B135A}"/>
              </a:ext>
            </a:extLst>
          </p:cNvPr>
          <p:cNvSpPr txBox="1"/>
          <p:nvPr/>
        </p:nvSpPr>
        <p:spPr>
          <a:xfrm>
            <a:off x="1918234" y="506248"/>
            <a:ext cx="6028660" cy="120032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effectLst>
                  <a:glow rad="50800">
                    <a:schemeClr val="bg1">
                      <a:alpha val="28000"/>
                    </a:schemeClr>
                  </a:glow>
                </a:effectLst>
                <a:latin typeface="CAIXA Std SemiBold" panose="020B0703020204030204" pitchFamily="34" charset="0"/>
                <a:ea typeface="Calibri"/>
                <a:cs typeface="Calibri"/>
              </a:rPr>
              <a:t>TIPOS DE INTELIGÊNCIA ARTIFICIAL APLICADAS</a:t>
            </a:r>
            <a:endParaRPr lang="pt-BR" sz="3600" dirty="0">
              <a:solidFill>
                <a:schemeClr val="bg1"/>
              </a:solidFill>
              <a:effectLst>
                <a:glow rad="50800">
                  <a:schemeClr val="bg1">
                    <a:alpha val="28000"/>
                  </a:schemeClr>
                </a:glow>
              </a:effectLst>
              <a:latin typeface="CAIXA Std SemiBold" panose="020B0703020204030204" pitchFamily="34" charset="0"/>
            </a:endParaRPr>
          </a:p>
        </p:txBody>
      </p:sp>
      <p:pic>
        <p:nvPicPr>
          <p:cNvPr id="7" name="Imagem 6" descr="Forma, Ícone&#10;&#10;Descrição gerada automaticamente">
            <a:extLst>
              <a:ext uri="{FF2B5EF4-FFF2-40B4-BE49-F238E27FC236}">
                <a16:creationId xmlns:a16="http://schemas.microsoft.com/office/drawing/2014/main" id="{B54820A5-345E-1E04-3F62-8DC2C2D0BE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29180" y="-421146"/>
            <a:ext cx="3362108" cy="261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26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E424E-55CD-966C-1C1E-DF66091EA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6CD734C3-04F3-4363-5217-F1EF8DC8B9C5}"/>
              </a:ext>
            </a:extLst>
          </p:cNvPr>
          <p:cNvSpPr/>
          <p:nvPr/>
        </p:nvSpPr>
        <p:spPr>
          <a:xfrm>
            <a:off x="-48126" y="382772"/>
            <a:ext cx="9649326" cy="1360323"/>
          </a:xfrm>
          <a:prstGeom prst="rect">
            <a:avLst/>
          </a:prstGeom>
          <a:solidFill>
            <a:srgbClr val="004C8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1942D38-F807-718E-A37A-2FC598891DAA}"/>
              </a:ext>
            </a:extLst>
          </p:cNvPr>
          <p:cNvSpPr/>
          <p:nvPr/>
        </p:nvSpPr>
        <p:spPr>
          <a:xfrm>
            <a:off x="835463" y="0"/>
            <a:ext cx="133003" cy="1231596"/>
          </a:xfrm>
          <a:prstGeom prst="rect">
            <a:avLst/>
          </a:prstGeom>
          <a:gradFill flip="none" rotWithShape="1">
            <a:gsLst>
              <a:gs pos="0">
                <a:srgbClr val="D17546"/>
              </a:gs>
              <a:gs pos="46000">
                <a:srgbClr val="F9F5A9">
                  <a:alpha val="59000"/>
                  <a:lumMod val="99000"/>
                  <a:lumOff val="1000"/>
                </a:srgbClr>
              </a:gs>
              <a:gs pos="100000">
                <a:srgbClr val="D1754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5C973BD-42CE-5F5E-5222-F84F32FE3962}"/>
              </a:ext>
            </a:extLst>
          </p:cNvPr>
          <p:cNvSpPr txBox="1"/>
          <p:nvPr/>
        </p:nvSpPr>
        <p:spPr>
          <a:xfrm>
            <a:off x="947155" y="2537033"/>
            <a:ext cx="7970818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IA dentro do aplicativo funcionará como um assistente bancário pessoal, entendendo comandos como:</a:t>
            </a:r>
          </a:p>
          <a:p>
            <a:pPr algn="just"/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"Qual o meu saldo hoje?“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"Me mostre o extrato do mês anterior.“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"Quando vence minha próxima conta de luz?“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"Fazer um pagamento para um contato salvo.“</a:t>
            </a:r>
          </a:p>
          <a:p>
            <a:pPr algn="just"/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Essa tecnologia transforma a experiência bancária, tornando-a mais acessível e simples para idosos.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C472AE94-D0AC-AFC8-4506-FB0E884CF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5</a:t>
            </a:fld>
            <a:endParaRPr lang="de-DE"/>
          </a:p>
        </p:txBody>
      </p:sp>
      <p:pic>
        <p:nvPicPr>
          <p:cNvPr id="7" name="Imagem 6" descr="Forma, Ícone&#10;&#10;Descrição gerada automaticamente">
            <a:extLst>
              <a:ext uri="{FF2B5EF4-FFF2-40B4-BE49-F238E27FC236}">
                <a16:creationId xmlns:a16="http://schemas.microsoft.com/office/drawing/2014/main" id="{4DAEC238-CF6D-31E0-E59A-35FC4B2179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29180" y="-421146"/>
            <a:ext cx="3362108" cy="261652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373B707-3268-1A4F-19D5-373C2D8D1AD5}"/>
              </a:ext>
            </a:extLst>
          </p:cNvPr>
          <p:cNvSpPr txBox="1"/>
          <p:nvPr/>
        </p:nvSpPr>
        <p:spPr>
          <a:xfrm>
            <a:off x="1026640" y="1983396"/>
            <a:ext cx="438413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u="sng" dirty="0">
                <a:latin typeface="Rockwell"/>
                <a:ea typeface="Calibri"/>
                <a:cs typeface="Calibri"/>
              </a:rPr>
              <a:t>Para o Público Geral</a:t>
            </a:r>
          </a:p>
        </p:txBody>
      </p:sp>
      <p:pic>
        <p:nvPicPr>
          <p:cNvPr id="11" name="Imagem 10" descr="Ícone&#10;&#10;Descrição gerada automaticamente com confiança média">
            <a:extLst>
              <a:ext uri="{FF2B5EF4-FFF2-40B4-BE49-F238E27FC236}">
                <a16:creationId xmlns:a16="http://schemas.microsoft.com/office/drawing/2014/main" id="{2475E4EA-A026-5EBE-785D-BDCC10517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95" y="7706812"/>
            <a:ext cx="5176026" cy="5667604"/>
          </a:xfrm>
          <a:prstGeom prst="rect">
            <a:avLst/>
          </a:prstGeom>
        </p:spPr>
      </p:pic>
      <p:pic>
        <p:nvPicPr>
          <p:cNvPr id="2" name="Imagem 1" descr="Forma&#10;&#10;Descrição gerada automaticamente">
            <a:extLst>
              <a:ext uri="{FF2B5EF4-FFF2-40B4-BE49-F238E27FC236}">
                <a16:creationId xmlns:a16="http://schemas.microsoft.com/office/drawing/2014/main" id="{E2ABB73E-674F-DB35-3BC7-6A78B601A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27804" y="10907611"/>
            <a:ext cx="5176026" cy="4028187"/>
          </a:xfrm>
          <a:prstGeom prst="rect">
            <a:avLst/>
          </a:prstGeom>
        </p:spPr>
      </p:pic>
      <p:pic>
        <p:nvPicPr>
          <p:cNvPr id="13" name="Imagem 12" descr="Forma&#10;&#10;Descrição gerada automaticamente">
            <a:extLst>
              <a:ext uri="{FF2B5EF4-FFF2-40B4-BE49-F238E27FC236}">
                <a16:creationId xmlns:a16="http://schemas.microsoft.com/office/drawing/2014/main" id="{8BCACA44-3E99-B66E-6E3B-1E578637C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519" y="-2261378"/>
            <a:ext cx="5176026" cy="402818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A673185-EEDF-E848-4041-B535191C6984}"/>
              </a:ext>
            </a:extLst>
          </p:cNvPr>
          <p:cNvSpPr txBox="1"/>
          <p:nvPr/>
        </p:nvSpPr>
        <p:spPr>
          <a:xfrm>
            <a:off x="1918234" y="506248"/>
            <a:ext cx="6028660" cy="120032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effectLst>
                  <a:glow rad="50800">
                    <a:schemeClr val="bg1">
                      <a:alpha val="28000"/>
                    </a:schemeClr>
                  </a:glow>
                </a:effectLst>
                <a:latin typeface="CAIXA Std SemiBold" panose="020B0703020204030204" pitchFamily="34" charset="0"/>
                <a:ea typeface="Calibri"/>
                <a:cs typeface="Calibri"/>
              </a:rPr>
              <a:t>TIPOS DE INTELIGÊNCIA ARTIFICIAL APLICADAS</a:t>
            </a:r>
            <a:endParaRPr lang="pt-BR" sz="3600" dirty="0">
              <a:solidFill>
                <a:schemeClr val="bg1"/>
              </a:solidFill>
              <a:effectLst>
                <a:glow rad="50800">
                  <a:schemeClr val="bg1">
                    <a:alpha val="28000"/>
                  </a:schemeClr>
                </a:glow>
              </a:effectLst>
              <a:latin typeface="CAIXA Std SemiBold" panose="020B0703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522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2A0D1-A826-429A-F6D7-506A80102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944F453-223A-295E-6A98-A779D2954C5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gradFill flip="none" rotWithShape="1">
            <a:gsLst>
              <a:gs pos="0">
                <a:srgbClr val="7AC48F"/>
              </a:gs>
              <a:gs pos="33000">
                <a:schemeClr val="accent1">
                  <a:lumMod val="45000"/>
                  <a:lumOff val="55000"/>
                </a:schemeClr>
              </a:gs>
              <a:gs pos="67000">
                <a:srgbClr val="017DC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FC321CA-5BE1-6B33-DC62-F78B11665314}"/>
              </a:ext>
            </a:extLst>
          </p:cNvPr>
          <p:cNvSpPr txBox="1"/>
          <p:nvPr/>
        </p:nvSpPr>
        <p:spPr>
          <a:xfrm>
            <a:off x="566277" y="6508543"/>
            <a:ext cx="851835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b="1" dirty="0">
                <a:effectLst>
                  <a:glow rad="50800">
                    <a:schemeClr val="bg1">
                      <a:alpha val="28000"/>
                    </a:schemeClr>
                  </a:glow>
                </a:effectLst>
                <a:latin typeface="CAIXA Std SemiBold" panose="020B0703020204030204" pitchFamily="34" charset="0"/>
                <a:ea typeface="Calibri"/>
                <a:cs typeface="Calibri"/>
              </a:rPr>
              <a:t>COMO A </a:t>
            </a:r>
            <a:r>
              <a:rPr lang="pt-BR" sz="5000" b="1" u="sng" dirty="0">
                <a:effectLst>
                  <a:glow rad="50800">
                    <a:schemeClr val="bg1">
                      <a:alpha val="28000"/>
                    </a:schemeClr>
                  </a:glow>
                </a:effectLst>
                <a:latin typeface="CAIXA Std SemiBold" panose="020B0703020204030204" pitchFamily="34" charset="0"/>
                <a:ea typeface="Calibri"/>
                <a:cs typeface="Calibri"/>
              </a:rPr>
              <a:t>IA</a:t>
            </a:r>
            <a:r>
              <a:rPr lang="pt-BR" sz="5000" b="1" dirty="0">
                <a:effectLst>
                  <a:glow rad="50800">
                    <a:schemeClr val="bg1">
                      <a:alpha val="28000"/>
                    </a:schemeClr>
                  </a:glow>
                </a:effectLst>
                <a:latin typeface="CAIXA Std SemiBold" panose="020B0703020204030204" pitchFamily="34" charset="0"/>
                <a:ea typeface="Calibri"/>
                <a:cs typeface="Calibri"/>
              </a:rPr>
              <a:t> FACILITA O USO DO APLICATIVO</a:t>
            </a:r>
            <a:endParaRPr lang="pt-BR" sz="5000" dirty="0">
              <a:effectLst>
                <a:glow rad="50800">
                  <a:schemeClr val="bg1">
                    <a:alpha val="28000"/>
                  </a:schemeClr>
                </a:glow>
              </a:effectLst>
              <a:latin typeface="CAIXA Std SemiBold" panose="020B0703020204030204" pitchFamily="34" charset="0"/>
            </a:endParaRPr>
          </a:p>
        </p:txBody>
      </p: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0BE74989-5E51-5559-5739-1FD02312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6</a:t>
            </a:fld>
            <a:endParaRPr lang="de-DE"/>
          </a:p>
        </p:txBody>
      </p:sp>
      <p:pic>
        <p:nvPicPr>
          <p:cNvPr id="11" name="Imagem 10" descr="Forma&#10;&#10;Descrição gerada automaticamente">
            <a:extLst>
              <a:ext uri="{FF2B5EF4-FFF2-40B4-BE49-F238E27FC236}">
                <a16:creationId xmlns:a16="http://schemas.microsoft.com/office/drawing/2014/main" id="{31DC0405-418F-72C6-8867-5DA15A500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519" y="-2285092"/>
            <a:ext cx="5176026" cy="4028187"/>
          </a:xfrm>
          <a:prstGeom prst="rect">
            <a:avLst/>
          </a:prstGeom>
        </p:spPr>
      </p:pic>
      <p:pic>
        <p:nvPicPr>
          <p:cNvPr id="12" name="Imagem 11" descr="Forma&#10;&#10;Descrição gerada automaticamente">
            <a:extLst>
              <a:ext uri="{FF2B5EF4-FFF2-40B4-BE49-F238E27FC236}">
                <a16:creationId xmlns:a16="http://schemas.microsoft.com/office/drawing/2014/main" id="{6AB7FED5-9AA5-EA80-F29D-BD7802B3F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27804" y="10907612"/>
            <a:ext cx="5176026" cy="4028187"/>
          </a:xfrm>
          <a:prstGeom prst="rect">
            <a:avLst/>
          </a:prstGeom>
        </p:spPr>
      </p:pic>
      <p:pic>
        <p:nvPicPr>
          <p:cNvPr id="13" name="Imagem 12" descr="Forma, Ícone&#10;&#10;Descrição gerada automaticamente">
            <a:extLst>
              <a:ext uri="{FF2B5EF4-FFF2-40B4-BE49-F238E27FC236}">
                <a16:creationId xmlns:a16="http://schemas.microsoft.com/office/drawing/2014/main" id="{EB7764DB-25ED-7DF7-1A27-5921D5BD9C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29180" y="-421146"/>
            <a:ext cx="3362108" cy="2616525"/>
          </a:xfrm>
          <a:prstGeom prst="rect">
            <a:avLst/>
          </a:prstGeom>
        </p:spPr>
      </p:pic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EE224E1-1DEC-FCA6-12BD-0054074AB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" y="681091"/>
            <a:ext cx="7435516" cy="5559891"/>
          </a:xfrm>
          <a:prstGeom prst="rect">
            <a:avLst/>
          </a:prstGeom>
          <a:effectLst>
            <a:outerShdw blurRad="50800" dist="520700" dir="8100000" algn="ctr" rotWithShape="0">
              <a:schemeClr val="tx1">
                <a:alpha val="40000"/>
              </a:scheme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8E0162A-97FE-3096-5E1D-85EAA235CCE7}"/>
              </a:ext>
            </a:extLst>
          </p:cNvPr>
          <p:cNvSpPr txBox="1"/>
          <p:nvPr/>
        </p:nvSpPr>
        <p:spPr>
          <a:xfrm>
            <a:off x="850605" y="8314944"/>
            <a:ext cx="7868093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Calibri"/>
                <a:ea typeface="Calibri"/>
                <a:cs typeface="Calibri"/>
              </a:rPr>
              <a:t>A Inteligência Artificial simplifica o uso do aplicativo, permitindo que os usuários realizem operações bancárias apenas com comandos de voz. Isso reduz barreiras tecnológicas, melhora a acessibilidade e torna o acesso aos serviços financeiros mais intuitivo e eficiente.</a:t>
            </a:r>
            <a:endParaRPr lang="pt-BR" sz="320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sp>
        <p:nvSpPr>
          <p:cNvPr id="3" name="Botão de Ação: Avançar ou Próximo 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68827A3E-B61A-675F-9EE6-2ADAF281F71D}"/>
              </a:ext>
            </a:extLst>
          </p:cNvPr>
          <p:cNvSpPr/>
          <p:nvPr/>
        </p:nvSpPr>
        <p:spPr>
          <a:xfrm>
            <a:off x="7634177" y="2254102"/>
            <a:ext cx="637953" cy="616689"/>
          </a:xfrm>
          <a:prstGeom prst="actionButtonForwardNext">
            <a:avLst/>
          </a:prstGeom>
          <a:solidFill>
            <a:srgbClr val="F898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Botão de Ação: Avançar ou Próximo 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11550B13-A2A2-5BFE-1B19-F2B26BCDC9A0}"/>
              </a:ext>
            </a:extLst>
          </p:cNvPr>
          <p:cNvSpPr/>
          <p:nvPr/>
        </p:nvSpPr>
        <p:spPr>
          <a:xfrm rot="10800000">
            <a:off x="1341232" y="2259826"/>
            <a:ext cx="637953" cy="616689"/>
          </a:xfrm>
          <a:prstGeom prst="actionButtonForwardNext">
            <a:avLst/>
          </a:prstGeom>
          <a:solidFill>
            <a:srgbClr val="F898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114697-D71D-A7E7-03F8-D26AEC0152E4}"/>
              </a:ext>
            </a:extLst>
          </p:cNvPr>
          <p:cNvSpPr txBox="1"/>
          <p:nvPr/>
        </p:nvSpPr>
        <p:spPr>
          <a:xfrm>
            <a:off x="4290753" y="2010656"/>
            <a:ext cx="1275908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004C8E"/>
                </a:solidFill>
                <a:latin typeface="Arial Black" panose="020B0A04020102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98389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EB609-CF48-4AAA-7427-4ABDB486A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B8AD924-54CD-0B50-8BE0-42C18539D10D}"/>
              </a:ext>
            </a:extLst>
          </p:cNvPr>
          <p:cNvSpPr/>
          <p:nvPr/>
        </p:nvSpPr>
        <p:spPr>
          <a:xfrm>
            <a:off x="-48126" y="382772"/>
            <a:ext cx="9649326" cy="1360323"/>
          </a:xfrm>
          <a:prstGeom prst="rect">
            <a:avLst/>
          </a:prstGeom>
          <a:solidFill>
            <a:srgbClr val="004C8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583ADA8-4964-3738-B333-EF22E82915FD}"/>
              </a:ext>
            </a:extLst>
          </p:cNvPr>
          <p:cNvSpPr txBox="1"/>
          <p:nvPr/>
        </p:nvSpPr>
        <p:spPr>
          <a:xfrm>
            <a:off x="947155" y="3047393"/>
            <a:ext cx="7970818" cy="67403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IA será implementada dentro do app utilizando um pipeline de processamento:</a:t>
            </a:r>
          </a:p>
          <a:p>
            <a:pPr algn="just"/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Captação de voz: O microfone do dispositivo grava o comando.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Transcrição e interpretação: O áudio é convertido em texto e analisado pelo PLN.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Busca e resposta: O sistema interpreta a solicitação, acessa os dados necessários e responde em voz e texto.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Aprendizado contínuo: O modelo de IA melhora suas respostas conforme interage mais com os usuários.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Segurança e autenticação: A IA pode incluir reconhecimento biométrico por voz para garantir que apenas o titular tenha acesso à conta.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FBBDD06E-FC84-AEEA-3021-D11FEB892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7</a:t>
            </a:fld>
            <a:endParaRPr lang="de-DE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57C1BD5-1F11-4194-F1EB-68E2714C4593}"/>
              </a:ext>
            </a:extLst>
          </p:cNvPr>
          <p:cNvSpPr txBox="1"/>
          <p:nvPr/>
        </p:nvSpPr>
        <p:spPr>
          <a:xfrm>
            <a:off x="1196760" y="1983396"/>
            <a:ext cx="438413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u="sng" dirty="0">
                <a:latin typeface="Rockwell"/>
                <a:ea typeface="Calibri"/>
                <a:cs typeface="Calibri"/>
              </a:rPr>
              <a:t>Para Desenvolvedores</a:t>
            </a:r>
          </a:p>
        </p:txBody>
      </p:sp>
      <p:pic>
        <p:nvPicPr>
          <p:cNvPr id="7" name="Imagem 6" descr="Forma, Ícone&#10;&#10;Descrição gerada automaticamente">
            <a:extLst>
              <a:ext uri="{FF2B5EF4-FFF2-40B4-BE49-F238E27FC236}">
                <a16:creationId xmlns:a16="http://schemas.microsoft.com/office/drawing/2014/main" id="{EF3382D1-AA48-EB8F-D481-45D5FA3D29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29180" y="-421146"/>
            <a:ext cx="3362108" cy="2616525"/>
          </a:xfrm>
          <a:prstGeom prst="rect">
            <a:avLst/>
          </a:prstGeom>
        </p:spPr>
      </p:pic>
      <p:pic>
        <p:nvPicPr>
          <p:cNvPr id="5" name="Imagem 4" descr="Forma&#10;&#10;Descrição gerada automaticamente">
            <a:extLst>
              <a:ext uri="{FF2B5EF4-FFF2-40B4-BE49-F238E27FC236}">
                <a16:creationId xmlns:a16="http://schemas.microsoft.com/office/drawing/2014/main" id="{7CF2E59D-2D2C-6285-DF6E-7821699C3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27804" y="10907611"/>
            <a:ext cx="5176026" cy="4028187"/>
          </a:xfrm>
          <a:prstGeom prst="rect">
            <a:avLst/>
          </a:prstGeom>
        </p:spPr>
      </p:pic>
      <p:pic>
        <p:nvPicPr>
          <p:cNvPr id="8" name="Imagem 7" descr="Forma&#10;&#10;Descrição gerada automaticamente">
            <a:extLst>
              <a:ext uri="{FF2B5EF4-FFF2-40B4-BE49-F238E27FC236}">
                <a16:creationId xmlns:a16="http://schemas.microsoft.com/office/drawing/2014/main" id="{775B27EE-3078-AB92-FA43-C9C367F32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519" y="-2261378"/>
            <a:ext cx="5176026" cy="402818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C20117A-2728-71CD-0D26-6092162540D7}"/>
              </a:ext>
            </a:extLst>
          </p:cNvPr>
          <p:cNvSpPr txBox="1"/>
          <p:nvPr/>
        </p:nvSpPr>
        <p:spPr>
          <a:xfrm>
            <a:off x="1918234" y="506248"/>
            <a:ext cx="6028660" cy="120032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effectLst>
                  <a:glow rad="50800">
                    <a:schemeClr val="bg1">
                      <a:alpha val="28000"/>
                    </a:schemeClr>
                  </a:glow>
                </a:effectLst>
                <a:latin typeface="CAIXA Std SemiBold" panose="020B0703020204030204" pitchFamily="34" charset="0"/>
                <a:ea typeface="Calibri"/>
                <a:cs typeface="Calibri"/>
              </a:rPr>
              <a:t>COMO A IA FACILITA O USO DO APLICATIVO</a:t>
            </a:r>
            <a:endParaRPr lang="pt-BR" sz="3600" dirty="0">
              <a:solidFill>
                <a:schemeClr val="bg1"/>
              </a:solidFill>
              <a:effectLst>
                <a:glow rad="50800">
                  <a:schemeClr val="bg1">
                    <a:alpha val="28000"/>
                  </a:schemeClr>
                </a:glow>
              </a:effectLst>
              <a:latin typeface="CAIXA Std SemiBold" panose="020B0703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092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30744-8DAB-B824-E6BD-ACB73F4F7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2CE55056-FB9D-4BE5-5D06-D099123218A4}"/>
              </a:ext>
            </a:extLst>
          </p:cNvPr>
          <p:cNvSpPr/>
          <p:nvPr/>
        </p:nvSpPr>
        <p:spPr>
          <a:xfrm>
            <a:off x="-48126" y="382772"/>
            <a:ext cx="9649326" cy="1360323"/>
          </a:xfrm>
          <a:prstGeom prst="rect">
            <a:avLst/>
          </a:prstGeom>
          <a:solidFill>
            <a:srgbClr val="004C8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AE92106-00D1-AB48-783B-97B25C64C2B8}"/>
              </a:ext>
            </a:extLst>
          </p:cNvPr>
          <p:cNvSpPr/>
          <p:nvPr/>
        </p:nvSpPr>
        <p:spPr>
          <a:xfrm>
            <a:off x="835463" y="0"/>
            <a:ext cx="133003" cy="1231596"/>
          </a:xfrm>
          <a:prstGeom prst="rect">
            <a:avLst/>
          </a:prstGeom>
          <a:gradFill flip="none" rotWithShape="1">
            <a:gsLst>
              <a:gs pos="0">
                <a:srgbClr val="D17546"/>
              </a:gs>
              <a:gs pos="46000">
                <a:srgbClr val="F9F5A9">
                  <a:alpha val="59000"/>
                  <a:lumMod val="99000"/>
                  <a:lumOff val="1000"/>
                </a:srgbClr>
              </a:gs>
              <a:gs pos="100000">
                <a:srgbClr val="D1754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3F346B-2FC1-7887-7331-8027503E3F75}"/>
              </a:ext>
            </a:extLst>
          </p:cNvPr>
          <p:cNvSpPr txBox="1"/>
          <p:nvPr/>
        </p:nvSpPr>
        <p:spPr>
          <a:xfrm>
            <a:off x="947155" y="2962333"/>
            <a:ext cx="797081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/>
              <a:t>Para o usuário final, a interação é simples: basta falar com o app, sem a necessidade de digitar ou navegar por menus complexos.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F8DA7335-6564-B6B8-F5C1-E482EFAC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8</a:t>
            </a:fld>
            <a:endParaRPr lang="de-DE"/>
          </a:p>
        </p:txBody>
      </p:sp>
      <p:pic>
        <p:nvPicPr>
          <p:cNvPr id="7" name="Imagem 6" descr="Forma, Ícone&#10;&#10;Descrição gerada automaticamente">
            <a:extLst>
              <a:ext uri="{FF2B5EF4-FFF2-40B4-BE49-F238E27FC236}">
                <a16:creationId xmlns:a16="http://schemas.microsoft.com/office/drawing/2014/main" id="{40C29026-929B-F3C4-CCB7-BA8BC23A51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29180" y="-421146"/>
            <a:ext cx="3362108" cy="261652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4F714B-A584-C7EC-4FF9-369C339D7ABE}"/>
              </a:ext>
            </a:extLst>
          </p:cNvPr>
          <p:cNvSpPr txBox="1"/>
          <p:nvPr/>
        </p:nvSpPr>
        <p:spPr>
          <a:xfrm>
            <a:off x="1026640" y="1983396"/>
            <a:ext cx="438413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u="sng" dirty="0">
                <a:latin typeface="Rockwell"/>
                <a:ea typeface="Calibri"/>
                <a:cs typeface="Calibri"/>
              </a:rPr>
              <a:t>Para o Público Geral</a:t>
            </a:r>
          </a:p>
        </p:txBody>
      </p:sp>
      <p:pic>
        <p:nvPicPr>
          <p:cNvPr id="11" name="Imagem 1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9B7DF98-6BDE-CF41-B6F6-633F867B9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78" y="5027807"/>
            <a:ext cx="5879805" cy="5879805"/>
          </a:xfrm>
          <a:prstGeom prst="rect">
            <a:avLst/>
          </a:prstGeom>
        </p:spPr>
      </p:pic>
      <p:pic>
        <p:nvPicPr>
          <p:cNvPr id="2" name="Imagem 1" descr="Forma&#10;&#10;Descrição gerada automaticamente">
            <a:extLst>
              <a:ext uri="{FF2B5EF4-FFF2-40B4-BE49-F238E27FC236}">
                <a16:creationId xmlns:a16="http://schemas.microsoft.com/office/drawing/2014/main" id="{F7C3CCC1-36A8-AF4C-A5F7-34FAA35622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27804" y="10907611"/>
            <a:ext cx="5176026" cy="4028187"/>
          </a:xfrm>
          <a:prstGeom prst="rect">
            <a:avLst/>
          </a:prstGeom>
        </p:spPr>
      </p:pic>
      <p:pic>
        <p:nvPicPr>
          <p:cNvPr id="13" name="Imagem 12" descr="Forma&#10;&#10;Descrição gerada automaticamente">
            <a:extLst>
              <a:ext uri="{FF2B5EF4-FFF2-40B4-BE49-F238E27FC236}">
                <a16:creationId xmlns:a16="http://schemas.microsoft.com/office/drawing/2014/main" id="{765F3872-0006-4745-DF6A-BADC0229C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519" y="-2261378"/>
            <a:ext cx="5176026" cy="402818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84CAC6A-4EE6-D577-AAD0-636D18E815B4}"/>
              </a:ext>
            </a:extLst>
          </p:cNvPr>
          <p:cNvSpPr txBox="1"/>
          <p:nvPr/>
        </p:nvSpPr>
        <p:spPr>
          <a:xfrm>
            <a:off x="1918234" y="506248"/>
            <a:ext cx="6028660" cy="120032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effectLst>
                  <a:glow rad="50800">
                    <a:schemeClr val="bg1">
                      <a:alpha val="28000"/>
                    </a:schemeClr>
                  </a:glow>
                </a:effectLst>
                <a:latin typeface="CAIXA Std SemiBold" panose="020B0703020204030204" pitchFamily="34" charset="0"/>
                <a:ea typeface="Calibri"/>
                <a:cs typeface="Calibri"/>
              </a:rPr>
              <a:t>COMO A IA FACILITA O USO DO APLICATIVO</a:t>
            </a:r>
          </a:p>
        </p:txBody>
      </p:sp>
    </p:spTree>
    <p:extLst>
      <p:ext uri="{BB962C8B-B14F-4D97-AF65-F5344CB8AC3E}">
        <p14:creationId xmlns:p14="http://schemas.microsoft.com/office/powerpoint/2010/main" val="3229319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471B0-74D4-2209-A450-744A03CBC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E6F337F-51AE-BCCF-70D6-A6B569940A8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gradFill flip="none" rotWithShape="1">
            <a:gsLst>
              <a:gs pos="0">
                <a:srgbClr val="7AC48F"/>
              </a:gs>
              <a:gs pos="33000">
                <a:schemeClr val="accent1">
                  <a:lumMod val="45000"/>
                  <a:lumOff val="55000"/>
                </a:schemeClr>
              </a:gs>
              <a:gs pos="67000">
                <a:srgbClr val="017DC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C57AC45-4672-CA7D-647C-05121B42A236}"/>
              </a:ext>
            </a:extLst>
          </p:cNvPr>
          <p:cNvSpPr txBox="1"/>
          <p:nvPr/>
        </p:nvSpPr>
        <p:spPr>
          <a:xfrm>
            <a:off x="566277" y="7082698"/>
            <a:ext cx="851835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b="1" dirty="0">
                <a:effectLst>
                  <a:glow rad="50800">
                    <a:schemeClr val="bg1">
                      <a:alpha val="28000"/>
                    </a:schemeClr>
                  </a:glow>
                </a:effectLst>
                <a:latin typeface="CAIXA Std SemiBold" panose="020B0703020204030204" pitchFamily="34" charset="0"/>
                <a:ea typeface="Calibri"/>
                <a:cs typeface="Calibri"/>
              </a:rPr>
              <a:t>BENEFÍCIOS DA IA NO INTERNET BANKING</a:t>
            </a:r>
            <a:endParaRPr lang="pt-BR" sz="5000" dirty="0">
              <a:effectLst>
                <a:glow rad="50800">
                  <a:schemeClr val="bg1">
                    <a:alpha val="28000"/>
                  </a:schemeClr>
                </a:glow>
              </a:effectLst>
              <a:latin typeface="CAIXA Std SemiBold" panose="020B0703020204030204" pitchFamily="34" charset="0"/>
            </a:endParaRPr>
          </a:p>
        </p:txBody>
      </p: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A99F0477-4EC5-9D30-D45D-8649E749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9</a:t>
            </a:fld>
            <a:endParaRPr lang="de-DE" dirty="0"/>
          </a:p>
        </p:txBody>
      </p:sp>
      <p:pic>
        <p:nvPicPr>
          <p:cNvPr id="13" name="Imagem 12" descr="Forma, Ícone&#10;&#10;Descrição gerada automaticamente">
            <a:extLst>
              <a:ext uri="{FF2B5EF4-FFF2-40B4-BE49-F238E27FC236}">
                <a16:creationId xmlns:a16="http://schemas.microsoft.com/office/drawing/2014/main" id="{641BC78E-D1B5-AA07-52B7-1B4BBAE21D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29180" y="-421146"/>
            <a:ext cx="3362108" cy="2616525"/>
          </a:xfrm>
          <a:prstGeom prst="rect">
            <a:avLst/>
          </a:prstGeom>
        </p:spPr>
      </p:pic>
      <p:pic>
        <p:nvPicPr>
          <p:cNvPr id="8" name="Imagem 7" descr="Forma&#10;&#10;Descrição gerada automaticamente">
            <a:extLst>
              <a:ext uri="{FF2B5EF4-FFF2-40B4-BE49-F238E27FC236}">
                <a16:creationId xmlns:a16="http://schemas.microsoft.com/office/drawing/2014/main" id="{F7D33C21-AD76-8733-C12A-8F42B410B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519" y="-2261378"/>
            <a:ext cx="5176026" cy="4028187"/>
          </a:xfrm>
          <a:prstGeom prst="rect">
            <a:avLst/>
          </a:prstGeom>
        </p:spPr>
      </p:pic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10A526F-93CB-544B-FDD6-F1CED4AB4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" y="681091"/>
            <a:ext cx="7435516" cy="5559891"/>
          </a:xfrm>
          <a:prstGeom prst="rect">
            <a:avLst/>
          </a:prstGeom>
          <a:effectLst>
            <a:outerShdw blurRad="50800" dist="520700" dir="8100000" algn="ctr" rotWithShape="0">
              <a:schemeClr val="tx1">
                <a:alpha val="40000"/>
              </a:schemeClr>
            </a:outerShdw>
          </a:effectLst>
        </p:spPr>
      </p:pic>
      <p:sp>
        <p:nvSpPr>
          <p:cNvPr id="3" name="Botão de Ação: Avançar ou Próximo 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76B1705B-62D3-FC72-B649-2B0721A4B585}"/>
              </a:ext>
            </a:extLst>
          </p:cNvPr>
          <p:cNvSpPr/>
          <p:nvPr/>
        </p:nvSpPr>
        <p:spPr>
          <a:xfrm>
            <a:off x="7634177" y="2254102"/>
            <a:ext cx="637953" cy="616689"/>
          </a:xfrm>
          <a:prstGeom prst="actionButtonForwardNext">
            <a:avLst/>
          </a:prstGeom>
          <a:solidFill>
            <a:srgbClr val="F898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Botão de Ação: Avançar ou Próximo 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A811727D-0145-FF41-F27C-93CEA1D33FA2}"/>
              </a:ext>
            </a:extLst>
          </p:cNvPr>
          <p:cNvSpPr/>
          <p:nvPr/>
        </p:nvSpPr>
        <p:spPr>
          <a:xfrm rot="10800000">
            <a:off x="1341232" y="2259826"/>
            <a:ext cx="637953" cy="616689"/>
          </a:xfrm>
          <a:prstGeom prst="actionButtonForwardNext">
            <a:avLst/>
          </a:prstGeom>
          <a:solidFill>
            <a:srgbClr val="F898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5ABF495-3F08-067A-3B60-64E3DCDD363F}"/>
              </a:ext>
            </a:extLst>
          </p:cNvPr>
          <p:cNvSpPr txBox="1"/>
          <p:nvPr/>
        </p:nvSpPr>
        <p:spPr>
          <a:xfrm>
            <a:off x="4290753" y="2010656"/>
            <a:ext cx="1275908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004C8E"/>
                </a:solidFill>
                <a:latin typeface="Arial Black" panose="020B0A04020102020204" pitchFamily="34" charset="0"/>
              </a:rPr>
              <a:t>03</a:t>
            </a:r>
          </a:p>
        </p:txBody>
      </p:sp>
      <p:pic>
        <p:nvPicPr>
          <p:cNvPr id="6" name="Imagem 5" descr="Forma&#10;&#10;Descrição gerada automaticamente">
            <a:extLst>
              <a:ext uri="{FF2B5EF4-FFF2-40B4-BE49-F238E27FC236}">
                <a16:creationId xmlns:a16="http://schemas.microsoft.com/office/drawing/2014/main" id="{6391A673-9A26-13FD-4451-E6B6D1C8D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27804" y="10907611"/>
            <a:ext cx="5176026" cy="402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568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862</Words>
  <Application>Microsoft Office PowerPoint</Application>
  <PresentationFormat>Papel A3 (297 x 420 mm)</PresentationFormat>
  <Paragraphs>91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5" baseType="lpstr">
      <vt:lpstr>Aptos</vt:lpstr>
      <vt:lpstr>Aptos Display</vt:lpstr>
      <vt:lpstr>Arial</vt:lpstr>
      <vt:lpstr>Arial Black</vt:lpstr>
      <vt:lpstr>CAIXA Std Book</vt:lpstr>
      <vt:lpstr>CAIXA Std SemiBold</vt:lpstr>
      <vt:lpstr>Calibri</vt:lpstr>
      <vt:lpstr>Impact</vt:lpstr>
      <vt:lpstr>Rockwell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Leo Nell</dc:creator>
  <cp:lastModifiedBy>Leo Nell</cp:lastModifiedBy>
  <cp:revision>129</cp:revision>
  <dcterms:created xsi:type="dcterms:W3CDTF">2025-01-26T21:44:32Z</dcterms:created>
  <dcterms:modified xsi:type="dcterms:W3CDTF">2025-01-30T22:29:53Z</dcterms:modified>
</cp:coreProperties>
</file>